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C5C5F-51EF-492D-9A3A-F69B7F2CF445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E2A48-117F-42E2-B5C0-E174FB0716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29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Main contents found on page 3 (the font is much smaller than before!)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Table of figures starts on page 518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Table of tables starts on page 522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Main index starts on page 525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2008 version of BS 7671 had just </a:t>
            </a:r>
            <a:r>
              <a:rPr lang="en-GB"/>
              <a:t>389 pages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E2A48-117F-42E2-B5C0-E174FB0716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6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D42A-A004-40E0-8B9C-3C2EE9A21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5F46E-7F25-4DF2-9DC5-574D097B6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62A5C-10AE-4F2C-8AC4-13E596B73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0D3A0-408D-4312-B474-45C6B6B3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AED0-FBBA-4E0D-A8B8-9EB08E87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1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6B4C-E829-4815-BBF9-A8AAB4D8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40ADD-2E2A-4BFE-9365-FB3A53E70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B06BA-292F-4E96-B404-293413BE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F1BE-8073-423B-B48A-C03ED744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14C2D-C528-4C20-AD89-5E257C679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1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1FD2E-51E0-46B0-95B1-942F2748E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181F7-8C54-4D49-892F-D8CFCC70A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1A78D-4905-4520-97B8-A13AA931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FFBA-D6F0-42B8-9354-3F718E70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3098-91CB-4205-B33F-17D95386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2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3067-2BB0-4AE3-885A-4F49AE03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AD9D4-3E1A-4EF8-95F5-CCF0F3558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33A17-16E5-410F-9CB9-D9209336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A611B-6C7B-4C9E-9623-800C797E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1F606-E332-4576-A1B8-220770F2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9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C868-EAB5-401F-A191-545F460D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6CC16-508C-4BD5-B401-F28284DE3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92EC7-702E-466F-8FA9-146C53B3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52F6A-BB7E-4D92-A2B2-A87CE6B0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ACE5-C193-4BAD-BECB-FFF9621F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9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6152-F1D3-492E-B7AA-86C900EB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84D39-B8E0-44DA-89CA-2FBE42A4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9F004-075D-40EB-93F1-823A9F2F5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31874-25B3-47DC-81D0-6D4DB52F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CF324-0FE6-4FDE-A68E-E0E91D63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75523-16EF-4E65-BAF5-0C900A64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8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62C5-1C8D-4DCC-B6BA-6FBEA16B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36D28-5760-4D4C-A4B8-0326D67D3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73FDA-A944-4074-9CC7-D3D1382A9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DAFDD-320C-43B5-91E6-CB24F76D9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3E1D1-8309-40FD-AABC-3CF3D22CF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62EAF-5F5F-4058-9ADC-A4B3AD95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D05E1A-B40F-4F4F-A60F-73EDB0E2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3CBCD-6271-42DC-B510-B58989F8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1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1CB9-8D65-4E4E-80C1-D75AA199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1031B-C6AB-4BB7-9B00-2A0BCA2C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C3ECD-B903-426A-B520-B0A349B7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E427D-F810-4EDF-BE9D-38F462F1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FCC3A-1B62-44EE-B835-DA06E43D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0EAEB-B5A4-4AFC-BD9D-45B16D67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4BE70-BAA4-4ED0-96A5-EFC96E0E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5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79FE-A7E7-45FB-83A7-C404205F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1191F-40EF-4A92-AF13-E494BDF30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2CA6-A999-4AFD-B7B6-52EE3EBB0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D5E29-7B5B-4733-AFB0-78185918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80C85-9F89-4BEC-80F5-5E096616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CBFA-6960-430E-A9F9-A34E649C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4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F3ED6-39BE-42FE-9B2E-2CF44DF5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E0A3F-D9F0-448C-A25E-8526D4876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3FB13-926C-41A8-9D41-4368243E2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F3AAF-7049-49F3-9F07-3D3CCDB8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DAAC0-3FFE-4237-866E-3E706F3C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792C6-8D14-40EE-B706-41073ACC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5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0D2C4-5D5A-45D8-8FAE-AD20B71A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15454-5F91-404C-8B97-D10BD3097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63429-72C9-4034-B096-76592C63E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37ED-D537-4D84-A83E-506255FBEFDD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FCC6D-5280-4E2C-A001-0E74BF0AE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70ADF-254E-428C-B7E1-6DD60E3CD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46A7F-5396-454B-808B-67E3DF2F51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7D09C-DC3A-4FB0-8D4E-766702396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18</a:t>
            </a:r>
            <a:r>
              <a:rPr lang="en-GB" baseline="30000">
                <a:solidFill>
                  <a:schemeClr val="bg1"/>
                </a:solidFill>
              </a:rPr>
              <a:t>th</a:t>
            </a:r>
            <a:r>
              <a:rPr lang="en-GB">
                <a:solidFill>
                  <a:schemeClr val="bg1"/>
                </a:solidFill>
              </a:rPr>
              <a:t> Edition of the Wiring Regulations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D690F-B705-42D0-B40D-325C34DF2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en-GB" sz="1900" b="1">
              <a:solidFill>
                <a:schemeClr val="bg1"/>
              </a:solidFill>
            </a:endParaRPr>
          </a:p>
          <a:p>
            <a:pPr algn="l"/>
            <a:r>
              <a:rPr lang="en-GB" sz="1900">
                <a:solidFill>
                  <a:schemeClr val="bg1"/>
                </a:solidFill>
              </a:rPr>
              <a:t>Presented by</a:t>
            </a:r>
          </a:p>
          <a:p>
            <a:pPr algn="l"/>
            <a:r>
              <a:rPr lang="en-GB" sz="1900">
                <a:solidFill>
                  <a:schemeClr val="bg1"/>
                </a:solidFill>
              </a:rPr>
              <a:t>Andrew Smith</a:t>
            </a:r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759C7-0040-4808-8327-DC8644729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1520442"/>
            <a:ext cx="4047843" cy="2448945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7E9FEA0-C2CE-4A3F-A151-53F9F5250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36EE2-4C18-4F14-9422-350C686D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GB" sz="3200" b="1">
                <a:solidFill>
                  <a:srgbClr val="262626"/>
                </a:solidFill>
              </a:rPr>
              <a:t>Aim and Objectives</a:t>
            </a:r>
            <a:endParaRPr lang="en-GB" sz="3200" b="1" dirty="0">
              <a:solidFill>
                <a:srgbClr val="262626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8F0A40-66CE-481E-8830-CBD49953B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Aim</a:t>
            </a:r>
          </a:p>
          <a:p>
            <a:pPr marL="0" indent="0">
              <a:buNone/>
            </a:pPr>
            <a:r>
              <a:rPr lang="en-GB" sz="2000" i="1" dirty="0"/>
              <a:t>To develop your knowledge of the:</a:t>
            </a:r>
          </a:p>
          <a:p>
            <a:r>
              <a:rPr lang="en-GB" sz="2000" i="1" dirty="0"/>
              <a:t>Structure of  the BS 7671 regulations book</a:t>
            </a:r>
          </a:p>
          <a:p>
            <a:endParaRPr lang="en-GB" sz="2000" i="1" dirty="0"/>
          </a:p>
          <a:p>
            <a:endParaRPr lang="en-GB" sz="2000" i="1" dirty="0"/>
          </a:p>
          <a:p>
            <a:pPr marL="0" indent="0">
              <a:buNone/>
            </a:pPr>
            <a:r>
              <a:rPr lang="en-GB" sz="2000" b="1" dirty="0"/>
              <a:t>Objectives</a:t>
            </a:r>
          </a:p>
          <a:p>
            <a:pPr marL="0" indent="0">
              <a:buNone/>
            </a:pPr>
            <a:r>
              <a:rPr lang="en-GB" sz="2000" i="1" dirty="0"/>
              <a:t>You will  have an understanding of:</a:t>
            </a:r>
          </a:p>
          <a:p>
            <a:r>
              <a:rPr lang="en-GB" sz="2000" i="1" dirty="0"/>
              <a:t>The regulations numbering system</a:t>
            </a:r>
          </a:p>
          <a:p>
            <a:r>
              <a:rPr lang="en-GB" sz="2000" i="1" dirty="0"/>
              <a:t>How to navigate the BS 7671 book</a:t>
            </a:r>
          </a:p>
          <a:p>
            <a:endParaRPr lang="en-GB" sz="2000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AA91BE-77D7-4AC1-93F5-005811150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3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97A3-FF32-45E2-B771-290E73DA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59" y="2745735"/>
            <a:ext cx="4070465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262626"/>
                </a:solidFill>
              </a:rPr>
              <a:t>Introduction to BS 7671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82CC3-DBAF-4BD6-A988-8E57E4A4B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066" y="802638"/>
            <a:ext cx="5744234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400" b="1" dirty="0"/>
          </a:p>
          <a:p>
            <a:r>
              <a:rPr lang="en-GB" sz="2400" dirty="0"/>
              <a:t>The structure of BS 7671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i="1" dirty="0"/>
              <a:t>To consolidate your understanding, please refer to your:</a:t>
            </a:r>
          </a:p>
          <a:p>
            <a:pPr marL="0" indent="0">
              <a:buNone/>
            </a:pPr>
            <a:endParaRPr lang="en-GB" sz="2400" i="1" dirty="0"/>
          </a:p>
          <a:p>
            <a:r>
              <a:rPr lang="en-GB" sz="2400" i="1" dirty="0"/>
              <a:t>Learning Guide 1 book page IV</a:t>
            </a:r>
          </a:p>
          <a:p>
            <a:r>
              <a:rPr lang="en-GB" sz="2400" i="1" dirty="0"/>
              <a:t>IET BS 7671 Regulations book page 3</a:t>
            </a:r>
          </a:p>
          <a:p>
            <a:pPr marL="0" indent="0">
              <a:buNone/>
            </a:pPr>
            <a:endParaRPr lang="en-GB" sz="2400" i="1" dirty="0"/>
          </a:p>
          <a:p>
            <a:endParaRPr lang="en-GB" sz="2400" i="1" dirty="0"/>
          </a:p>
          <a:p>
            <a:endParaRPr lang="en-GB" sz="2400" i="1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E514937-B1AC-483A-B60F-57F6EC923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7005"/>
    </mc:Choice>
    <mc:Fallback xmlns="">
      <p:transition spd="slow" advTm="10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90158-C9C2-462B-BB84-27810F30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GB" sz="3200" b="1">
                <a:solidFill>
                  <a:srgbClr val="262626"/>
                </a:solidFill>
              </a:rPr>
              <a:t>Navigating the new book!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2305B-8BA6-439B-89F4-1686BB78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i="1" dirty="0"/>
              <a:t>The structure and format of the new book hasn’t changed………..but we now have 560 numbered pages compared to the previous 496!</a:t>
            </a:r>
          </a:p>
          <a:p>
            <a:pPr marL="0" indent="0">
              <a:buNone/>
            </a:pPr>
            <a:endParaRPr lang="en-GB" sz="2400" i="1" dirty="0"/>
          </a:p>
          <a:p>
            <a:r>
              <a:rPr lang="en-GB" sz="2400" dirty="0"/>
              <a:t>Main contents page</a:t>
            </a:r>
          </a:p>
          <a:p>
            <a:r>
              <a:rPr lang="en-GB" sz="2400" dirty="0"/>
              <a:t>Table of figures</a:t>
            </a:r>
          </a:p>
          <a:p>
            <a:r>
              <a:rPr lang="en-GB" sz="2400" dirty="0"/>
              <a:t>Table of tables</a:t>
            </a:r>
          </a:p>
          <a:p>
            <a:r>
              <a:rPr lang="en-GB" sz="2400" dirty="0"/>
              <a:t>Main index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6F6F8F8-EB87-4856-BAEF-D7C910F65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164</Words>
  <Application>Microsoft Office PowerPoint</Application>
  <PresentationFormat>Widescreen</PresentationFormat>
  <Paragraphs>36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18th Edition of the Wiring Regulations</vt:lpstr>
      <vt:lpstr>Aim and Objectives</vt:lpstr>
      <vt:lpstr>Introduction to BS 7671</vt:lpstr>
      <vt:lpstr>Navigating the new book!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18th Edition of the Wiring Regulations</dc:title>
  <dc:creator>Ipswich Skills Centre</dc:creator>
  <cp:lastModifiedBy>Ipswich Skills Centre</cp:lastModifiedBy>
  <cp:revision>9</cp:revision>
  <dcterms:created xsi:type="dcterms:W3CDTF">2018-07-25T15:17:34Z</dcterms:created>
  <dcterms:modified xsi:type="dcterms:W3CDTF">2018-07-25T21:07:05Z</dcterms:modified>
</cp:coreProperties>
</file>